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57" r:id="rId5"/>
    <p:sldId id="279" r:id="rId6"/>
    <p:sldId id="280" r:id="rId7"/>
    <p:sldId id="259" r:id="rId8"/>
    <p:sldId id="263" r:id="rId9"/>
    <p:sldId id="266" r:id="rId10"/>
    <p:sldId id="265" r:id="rId11"/>
    <p:sldId id="264" r:id="rId12"/>
    <p:sldId id="260" r:id="rId13"/>
    <p:sldId id="267" r:id="rId14"/>
    <p:sldId id="278" r:id="rId15"/>
    <p:sldId id="281" r:id="rId16"/>
    <p:sldId id="282" r:id="rId17"/>
    <p:sldId id="284" r:id="rId18"/>
    <p:sldId id="273" r:id="rId19"/>
    <p:sldId id="274" r:id="rId20"/>
    <p:sldId id="275" r:id="rId21"/>
    <p:sldId id="276" r:id="rId22"/>
    <p:sldId id="283" r:id="rId23"/>
    <p:sldId id="277" r:id="rId24"/>
    <p:sldId id="292" r:id="rId25"/>
    <p:sldId id="286" r:id="rId26"/>
    <p:sldId id="287" r:id="rId27"/>
    <p:sldId id="258" r:id="rId28"/>
    <p:sldId id="288" r:id="rId29"/>
    <p:sldId id="294" r:id="rId30"/>
    <p:sldId id="271" r:id="rId31"/>
    <p:sldId id="268" r:id="rId32"/>
    <p:sldId id="269" r:id="rId33"/>
    <p:sldId id="270" r:id="rId34"/>
    <p:sldId id="293" r:id="rId35"/>
    <p:sldId id="295" r:id="rId36"/>
    <p:sldId id="296" r:id="rId37"/>
    <p:sldId id="272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Пиление древесины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581128"/>
            <a:ext cx="79208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Ножовка с обушком </a:t>
            </a:r>
            <a:r>
              <a:rPr lang="ru-RU" dirty="0" smtClean="0">
                <a:solidFill>
                  <a:schemeClr val="tx1"/>
                </a:solidFill>
              </a:rPr>
              <a:t>используется для неглубоких пропилов.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Верхняя часть полотна имеет утолщение.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Толщина 0,8мм.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Picture 2" descr="C:\Documents and Settings\user46\Рабочий стол\пиление древесины\00000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59178" t="17962" r="4694" b="61121"/>
          <a:stretch>
            <a:fillRect/>
          </a:stretch>
        </p:blipFill>
        <p:spPr bwMode="auto">
          <a:xfrm>
            <a:off x="1043608" y="620688"/>
            <a:ext cx="6552728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65313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Наградка</a:t>
            </a:r>
            <a:r>
              <a:rPr lang="ru-RU" dirty="0" smtClean="0"/>
              <a:t> применяется для несквозного пропиливания пазов.</a:t>
            </a:r>
            <a:br>
              <a:rPr lang="ru-RU" dirty="0" smtClean="0"/>
            </a:br>
            <a:r>
              <a:rPr lang="ru-RU" dirty="0" smtClean="0"/>
              <a:t>Толщина 0,4-0,7мм</a:t>
            </a:r>
            <a:endParaRPr lang="ru-RU" dirty="0"/>
          </a:p>
        </p:txBody>
      </p:sp>
      <p:pic>
        <p:nvPicPr>
          <p:cNvPr id="6" name="Picture 2" descr="C:\Documents and Settings\user46\Рабочий стол\пиление древесины\00000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68797" t="38879" r="6927" b="40019"/>
          <a:stretch>
            <a:fillRect/>
          </a:stretch>
        </p:blipFill>
        <p:spPr bwMode="auto">
          <a:xfrm>
            <a:off x="1907704" y="614141"/>
            <a:ext cx="5328592" cy="35349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645024"/>
            <a:ext cx="7467600" cy="251115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Лучковая пила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для продольного и поперечного пропила.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5-полотно 8-ручки 9-стойки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10-тетива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11- средник 12-закрутка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C:\Documents and Settings\user46\Рабочий стол\пиление древесины\00000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58314" t="62784" b="5412"/>
          <a:stretch>
            <a:fillRect/>
          </a:stretch>
        </p:blipFill>
        <p:spPr bwMode="auto">
          <a:xfrm>
            <a:off x="1619672" y="0"/>
            <a:ext cx="6059630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99412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Подготовка пил к работе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873752"/>
          </a:xfrm>
        </p:spPr>
        <p:txBody>
          <a:bodyPr/>
          <a:lstStyle/>
          <a:p>
            <a:r>
              <a:rPr lang="ru-RU" b="1" dirty="0" smtClean="0"/>
              <a:t>1. </a:t>
            </a:r>
            <a:r>
              <a:rPr lang="ru-RU" b="1" u="sng" dirty="0" smtClean="0"/>
              <a:t>фугование</a:t>
            </a:r>
            <a:r>
              <a:rPr lang="ru-RU" dirty="0" smtClean="0"/>
              <a:t> –это выравнивание зубьев по высоте.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2.</a:t>
            </a:r>
            <a:r>
              <a:rPr lang="ru-RU" b="1" u="sng" dirty="0" smtClean="0"/>
              <a:t> разводка- </a:t>
            </a:r>
            <a:r>
              <a:rPr lang="ru-RU" dirty="0" smtClean="0"/>
              <a:t>заключается  в разводе зубьев в разные стороны поочередно на 2/3 высоты. </a:t>
            </a:r>
          </a:p>
          <a:p>
            <a:pPr>
              <a:buNone/>
            </a:pPr>
            <a:r>
              <a:rPr lang="ru-RU" dirty="0" smtClean="0"/>
              <a:t>При распиловке твердых  пород разводят 0,25-0,5мм.</a:t>
            </a:r>
          </a:p>
          <a:p>
            <a:pPr>
              <a:buNone/>
            </a:pPr>
            <a:r>
              <a:rPr lang="ru-RU" dirty="0" smtClean="0"/>
              <a:t>Для мягких пород 0,5-1мм.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Развод зубьев проверяется шаблоном.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3.</a:t>
            </a:r>
            <a:r>
              <a:rPr lang="ru-RU" b="1" u="sng" dirty="0" smtClean="0"/>
              <a:t>заточка</a:t>
            </a:r>
            <a:r>
              <a:rPr lang="ru-RU" dirty="0" smtClean="0"/>
              <a:t> выполняется напильником. Без заусенцев.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r>
              <a:rPr lang="ru-RU" dirty="0" smtClean="0"/>
              <a:t>Фугование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r>
              <a:rPr lang="ru-RU" dirty="0" smtClean="0"/>
              <a:t>Если высота зубьев пилы не одинакова, то, прежде чем точить, пилу правят. В деревянную колодку, имеющую трехгранную прорезь, вставляют напильник, после чего колодку с напильником надевают на пилу и, двигая его по полотну, выравнивают вершины зубьев. </a:t>
            </a:r>
          </a:p>
          <a:p>
            <a:r>
              <a:rPr lang="ru-RU" dirty="0" smtClean="0"/>
              <a:t>Затем углубляют напильником впадины между зубьями, доводя их до одинаковой формы и размера</a:t>
            </a:r>
            <a:endParaRPr lang="ru-RU" dirty="0"/>
          </a:p>
        </p:txBody>
      </p:sp>
      <p:pic>
        <p:nvPicPr>
          <p:cNvPr id="3074" name="Picture 2" descr="C:\Documents and Settings\user46\Рабочий стол\пиление древесины\пиление\2007-02-19_0001\пиление 2.jpg"/>
          <p:cNvPicPr>
            <a:picLocks noChangeAspect="1" noChangeArrowheads="1"/>
          </p:cNvPicPr>
          <p:nvPr/>
        </p:nvPicPr>
        <p:blipFill>
          <a:blip r:embed="rId2" cstate="print"/>
          <a:srcRect l="1742" t="9723" b="7628"/>
          <a:stretch>
            <a:fillRect/>
          </a:stretch>
        </p:blipFill>
        <p:spPr bwMode="auto">
          <a:xfrm>
            <a:off x="2123728" y="4797152"/>
            <a:ext cx="5973298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dirty="0" smtClean="0"/>
              <a:t>Разводка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03232" cy="4248472"/>
          </a:xfrm>
        </p:spPr>
        <p:txBody>
          <a:bodyPr>
            <a:normAutofit/>
          </a:bodyPr>
          <a:lstStyle/>
          <a:p>
            <a:r>
              <a:rPr lang="ru-RU" dirty="0" smtClean="0"/>
              <a:t>Чтобы избежать зажима полотна пилы в пропиле и таким образом облегчить работу, делают развод зубьев. Эта операция заключается в поочередном отгибании зубьев в разные стороны: четных зубьев в одну сторону, нечетных — в другую.</a:t>
            </a:r>
          </a:p>
          <a:p>
            <a:r>
              <a:rPr lang="ru-RU" dirty="0" smtClean="0"/>
              <a:t>При разводе отгибается верхняя часть каждого зуба не более чем на половину его высоты. Отгиб зубьев на всю их высоту ведет к искривлению полотна, появлению в нем трещин, поломке зубьев.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123" name="Picture 3" descr="C:\Documents and Settings\user46\Рабочий стол\пиление древесины\пиление\2007-02-19_0002\пиление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645025"/>
            <a:ext cx="4224337" cy="221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06688" cy="706090"/>
          </a:xfrm>
        </p:spPr>
        <p:txBody>
          <a:bodyPr/>
          <a:lstStyle/>
          <a:p>
            <a:r>
              <a:rPr lang="ru-RU" dirty="0" smtClean="0"/>
              <a:t>Заточка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5328592" cy="534920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затачивают</a:t>
            </a:r>
            <a:r>
              <a:rPr lang="ru-RU" dirty="0" smtClean="0"/>
              <a:t> трехгранным напильником с </a:t>
            </a:r>
            <a:r>
              <a:rPr lang="ru-RU" b="1" dirty="0" smtClean="0"/>
              <a:t>мелкой насечкой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При заточке пил для продольного и смешанного пиления напильник двигают в направлении, перпендикулярном плоскости полотна </a:t>
            </a:r>
            <a:r>
              <a:rPr lang="ru-RU" b="1" dirty="0" smtClean="0"/>
              <a:t>(прямая заточка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При заточке поперечной пилы с формой зуба, приближающейся к равнобедренному треугольнику, напильник надвигают на зуб под углом 60—70° </a:t>
            </a:r>
            <a:r>
              <a:rPr lang="ru-RU" b="1" dirty="0" smtClean="0"/>
              <a:t>(косая заточка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Сначала точат четные зубья, затем, перевернув полотно в зажиме, — нечетные. Зубья в форме равнобедренного треугольника затачивают с двух сторон. </a:t>
            </a:r>
          </a:p>
          <a:p>
            <a:endParaRPr lang="ru-RU" dirty="0"/>
          </a:p>
        </p:txBody>
      </p:sp>
      <p:pic>
        <p:nvPicPr>
          <p:cNvPr id="1026" name="Picture 2" descr="C:\Documents and Settings\user46\Рабочий стол\пиление древесины\пиление\2007-02-19_0003\пиление 4.jpg"/>
          <p:cNvPicPr>
            <a:picLocks noChangeAspect="1" noChangeArrowheads="1"/>
          </p:cNvPicPr>
          <p:nvPr/>
        </p:nvPicPr>
        <p:blipFill>
          <a:blip r:embed="rId2" cstate="print"/>
          <a:srcRect l="4370" t="4072" r="7750"/>
          <a:stretch>
            <a:fillRect/>
          </a:stretch>
        </p:blipFill>
        <p:spPr bwMode="auto">
          <a:xfrm>
            <a:off x="5399584" y="1988840"/>
            <a:ext cx="3744416" cy="31584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user46\Рабочий стол\пиление древесины\пиление\2007-02-19_0004\пиление 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2727" t="5000" r="1818" b="15000"/>
          <a:stretch>
            <a:fillRect/>
          </a:stretch>
        </p:blipFill>
        <p:spPr bwMode="auto">
          <a:xfrm>
            <a:off x="755576" y="548680"/>
            <a:ext cx="7560840" cy="2592288"/>
          </a:xfrm>
          <a:prstGeom prst="rect">
            <a:avLst/>
          </a:prstGeom>
          <a:noFill/>
        </p:spPr>
      </p:pic>
      <p:pic>
        <p:nvPicPr>
          <p:cNvPr id="4099" name="Picture 3" descr="C:\Documents and Settings\user46\Рабочий стол\пиление древесины\пиление\2007-02-19_0007\пиление 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356992"/>
            <a:ext cx="5218122" cy="2767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ru-RU" dirty="0" smtClean="0"/>
              <a:t> Работают ножовкой так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931224" cy="5493224"/>
          </a:xfrm>
        </p:spPr>
        <p:txBody>
          <a:bodyPr>
            <a:normAutofit/>
          </a:bodyPr>
          <a:lstStyle/>
          <a:p>
            <a:r>
              <a:rPr lang="ru-RU" dirty="0" smtClean="0"/>
              <a:t>Размеченную заготовку кладут на доску </a:t>
            </a:r>
            <a:r>
              <a:rPr lang="en-US" dirty="0" smtClean="0"/>
              <a:t> </a:t>
            </a:r>
            <a:r>
              <a:rPr lang="ru-RU" dirty="0" smtClean="0"/>
              <a:t>на столярном верстаке, имеющую упор. </a:t>
            </a:r>
            <a:endParaRPr lang="en-US" dirty="0" smtClean="0"/>
          </a:p>
          <a:p>
            <a:r>
              <a:rPr lang="ru-RU" dirty="0" smtClean="0"/>
              <a:t>Левой рукой прижимают заготовку к упору, а правой делают запил. При этом ножовку прижимают к упору и делают несколько коротких плавных движений к себе. </a:t>
            </a:r>
            <a:endParaRPr lang="en-US" dirty="0" smtClean="0"/>
          </a:p>
          <a:p>
            <a:r>
              <a:rPr lang="ru-RU" dirty="0" smtClean="0"/>
              <a:t>После </a:t>
            </a:r>
            <a:r>
              <a:rPr lang="ru-RU" dirty="0" err="1" smtClean="0"/>
              <a:t>запиливания</a:t>
            </a:r>
            <a:r>
              <a:rPr lang="ru-RU" dirty="0" smtClean="0"/>
              <a:t> ножовку двигают на всю ее длину, совмещая с разметочной чертой пропила. </a:t>
            </a:r>
          </a:p>
          <a:p>
            <a:r>
              <a:rPr lang="ru-RU" dirty="0" smtClean="0"/>
              <a:t>  Движениями пилы вдоль по черте делают надрез, затем брусок убирают и деталь отпиливают. В конце пиления нажим на пилу ослабляют, чтобы не скалывать волокна древесины на выходе пилы.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859216" cy="4392488"/>
          </a:xfrm>
        </p:spPr>
        <p:txBody>
          <a:bodyPr/>
          <a:lstStyle/>
          <a:p>
            <a:r>
              <a:rPr lang="ru-RU" dirty="0" smtClean="0"/>
              <a:t>Для точной распиловки брусков и досок под углами 90°, 45°, 60° и другими применяют </a:t>
            </a:r>
            <a:r>
              <a:rPr lang="ru-RU" dirty="0" err="1" smtClean="0"/>
              <a:t>стусла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Стусло</a:t>
            </a:r>
            <a:r>
              <a:rPr lang="ru-RU" dirty="0" smtClean="0"/>
              <a:t> имеет желобчатую форму. Оно состоит из дна 1, двух боковин 2, между которыми зажимается распиливаемая заготовка 3. На боковинах выполнены пропилы под нужным углом. В эти пропилы вставляют полотно пилы 4 и производят распиловку под нужным углом.</a:t>
            </a:r>
          </a:p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861048"/>
            <a:ext cx="396044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003232" cy="5925272"/>
          </a:xfrm>
        </p:spPr>
        <p:txBody>
          <a:bodyPr>
            <a:normAutofit/>
          </a:bodyPr>
          <a:lstStyle/>
          <a:p>
            <a:pPr algn="ctr"/>
            <a:r>
              <a:rPr lang="ru-RU" sz="4000" b="1" u="sng" dirty="0" smtClean="0"/>
              <a:t>Пиление</a:t>
            </a:r>
            <a:r>
              <a:rPr lang="ru-RU" sz="4000" b="1" dirty="0" smtClean="0"/>
              <a:t> это процесс закрытого резания древесины на части с образованием между ними пропила.</a:t>
            </a:r>
          </a:p>
          <a:p>
            <a:pPr algn="ctr">
              <a:buNone/>
            </a:pPr>
            <a:r>
              <a:rPr lang="ru-RU" sz="4000" b="1" dirty="0" smtClean="0"/>
              <a:t>Пропил ограничен тремя гранями:</a:t>
            </a:r>
          </a:p>
          <a:p>
            <a:pPr algn="ctr"/>
            <a:r>
              <a:rPr lang="ru-RU" sz="4000" b="1" dirty="0" smtClean="0"/>
              <a:t>Нижней, называемый </a:t>
            </a:r>
            <a:r>
              <a:rPr lang="ru-RU" sz="4000" b="1" u="sng" dirty="0" smtClean="0"/>
              <a:t>дном</a:t>
            </a:r>
          </a:p>
          <a:p>
            <a:pPr algn="ctr"/>
            <a:r>
              <a:rPr lang="ru-RU" sz="4000" b="1" dirty="0" smtClean="0"/>
              <a:t>Двумя боковыми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75240" cy="53492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Применение </a:t>
            </a:r>
            <a:r>
              <a:rPr lang="ru-RU" sz="3200" dirty="0" err="1" smtClean="0"/>
              <a:t>стусла</a:t>
            </a:r>
            <a:r>
              <a:rPr lang="ru-RU" sz="3200" dirty="0" smtClean="0"/>
              <a:t> исключает разметку детали, повышает точность распиловки, уменьшает затраты времени на разметку детали, повышая таким образом производительность труда</a:t>
            </a:r>
            <a:endParaRPr lang="en-US" sz="3200" dirty="0" smtClean="0"/>
          </a:p>
          <a:p>
            <a:r>
              <a:rPr lang="ru-RU" sz="3200" dirty="0" smtClean="0"/>
              <a:t> Особенно эффективно применение </a:t>
            </a:r>
            <a:r>
              <a:rPr lang="ru-RU" sz="3200" dirty="0" err="1" smtClean="0"/>
              <a:t>стусла</a:t>
            </a:r>
            <a:r>
              <a:rPr lang="ru-RU" sz="3200" dirty="0" smtClean="0"/>
              <a:t> при массовом изготовлении деталей.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r>
              <a:rPr lang="ru-RU" dirty="0" smtClean="0"/>
              <a:t>Для удобства пиления используют также </a:t>
            </a:r>
            <a:r>
              <a:rPr lang="ru-RU" dirty="0" err="1" smtClean="0"/>
              <a:t>цулагу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sz="2800" b="1" dirty="0" smtClean="0"/>
              <a:t> </a:t>
            </a:r>
            <a:r>
              <a:rPr lang="ru-RU" sz="2800" b="1" dirty="0" err="1" smtClean="0"/>
              <a:t>Цулага</a:t>
            </a:r>
            <a:r>
              <a:rPr lang="ru-RU" sz="2800" b="1" dirty="0" smtClean="0"/>
              <a:t> </a:t>
            </a:r>
            <a:r>
              <a:rPr lang="ru-RU" dirty="0" smtClean="0"/>
              <a:t>очень быстро изготавливается из листа фанеры или доски и двух брусков. Благодаря нижнему бруску её легко прижать к столешнице, а верхний служит для упора заготовки. </a:t>
            </a:r>
            <a:r>
              <a:rPr lang="ru-RU" dirty="0" err="1" smtClean="0"/>
              <a:t>Цулагу</a:t>
            </a:r>
            <a:r>
              <a:rPr lang="ru-RU" dirty="0" smtClean="0"/>
              <a:t> можно сделать с подвижным упором для отпиливания большого количества одинаковых деталей.                             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933056"/>
            <a:ext cx="439248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</a:t>
            </a:r>
            <a:endParaRPr lang="ru-RU" dirty="0"/>
          </a:p>
        </p:txBody>
      </p:sp>
      <p:pic>
        <p:nvPicPr>
          <p:cNvPr id="2050" name="Picture 2" descr="C:\Documents and Settings\user46\Рабочий стол\пиление древесины\пиление\2007-02-19_0006\пиление 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87" y="1412776"/>
            <a:ext cx="3903269" cy="2367144"/>
          </a:xfrm>
          <a:prstGeom prst="rect">
            <a:avLst/>
          </a:prstGeom>
          <a:noFill/>
        </p:spPr>
      </p:pic>
      <p:pic>
        <p:nvPicPr>
          <p:cNvPr id="2051" name="Picture 3" descr="C:\Documents and Settings\user46\Рабочий стол\пиление древесины\пиление\2007-02-19_0005\пиление 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416179"/>
            <a:ext cx="4440361" cy="3057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Т.б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19256" cy="4845152"/>
          </a:xfrm>
        </p:spPr>
        <p:txBody>
          <a:bodyPr>
            <a:normAutofit/>
          </a:bodyPr>
          <a:lstStyle/>
          <a:p>
            <a:r>
              <a:rPr lang="ru-RU" dirty="0" smtClean="0"/>
              <a:t>Надежно закреплять заготовку при пилении. </a:t>
            </a:r>
          </a:p>
          <a:p>
            <a:r>
              <a:rPr lang="ru-RU" dirty="0" smtClean="0"/>
              <a:t>Пользоваться упорами, </a:t>
            </a:r>
            <a:r>
              <a:rPr lang="ru-RU" dirty="0" err="1" smtClean="0"/>
              <a:t>стуслом</a:t>
            </a:r>
            <a:r>
              <a:rPr lang="ru-RU" dirty="0" smtClean="0"/>
              <a:t> и другими приспособлениями. </a:t>
            </a:r>
          </a:p>
          <a:p>
            <a:r>
              <a:rPr lang="ru-RU" dirty="0" smtClean="0"/>
              <a:t>Пилить только исправной, остро заточенной пилой. </a:t>
            </a:r>
          </a:p>
          <a:p>
            <a:r>
              <a:rPr lang="ru-RU" dirty="0" smtClean="0"/>
              <a:t>Не допускать перекоса пилы при пилении. </a:t>
            </a:r>
          </a:p>
          <a:p>
            <a:r>
              <a:rPr lang="ru-RU" dirty="0" smtClean="0"/>
              <a:t>Не делать резких движений пилой. </a:t>
            </a:r>
          </a:p>
          <a:p>
            <a:r>
              <a:rPr lang="ru-RU" dirty="0" smtClean="0"/>
              <a:t>Не держать левую руку близко к полотну пилы. </a:t>
            </a:r>
          </a:p>
          <a:p>
            <a:r>
              <a:rPr lang="ru-RU" dirty="0" smtClean="0"/>
              <a:t>Класть пилу на верстак зубьями от себя. </a:t>
            </a:r>
          </a:p>
          <a:p>
            <a:r>
              <a:rPr lang="ru-RU" dirty="0" smtClean="0"/>
              <a:t>Не сдувать опилки и не сметать их рукой. Пользоваться только щеткой.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57018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электроинструмент</a:t>
            </a:r>
            <a:r>
              <a:rPr lang="ru-RU" b="1" dirty="0" smtClean="0"/>
              <a:t> подразделяют на два класса: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профессиональный и бытовой</a:t>
            </a:r>
            <a:r>
              <a:rPr lang="ru-RU" b="1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147248" cy="462912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Профессионального класса предназначены для ежедневной многочасовой работы и рассчитаны на использование по </a:t>
            </a:r>
            <a:r>
              <a:rPr lang="ru-RU" dirty="0" smtClean="0">
                <a:solidFill>
                  <a:srgbClr val="FF0000"/>
                </a:solidFill>
              </a:rPr>
              <a:t>6-10</a:t>
            </a:r>
            <a:r>
              <a:rPr lang="ru-RU" dirty="0" smtClean="0"/>
              <a:t> часов в сутки. Качество материалов, используемых при изготовлении профессиональных моделей, намного выше, чем у инструментов бытового класса - соответственно, они существенно надежнее, меньше подвержены износу и имеют большую мощность. </a:t>
            </a:r>
          </a:p>
          <a:p>
            <a:r>
              <a:rPr lang="ru-RU" dirty="0" smtClean="0"/>
              <a:t> Бытовые инструменты гораздо дешевле и весят меньше. Многие производители делают упор на эргономичный дизайн, т.е. привлекательный внешний вид, сочетающийся с удобством в работе. Бытовой инструмент можно использовать в работе не более </a:t>
            </a:r>
            <a:r>
              <a:rPr lang="ru-RU" dirty="0" smtClean="0">
                <a:solidFill>
                  <a:srgbClr val="FF0000"/>
                </a:solidFill>
              </a:rPr>
              <a:t>4-х</a:t>
            </a:r>
            <a:r>
              <a:rPr lang="ru-RU" dirty="0" smtClean="0"/>
              <a:t> часов в день, причем каждые 15 минут нужно делать перерывы примерно на это же время.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147248" cy="5709248"/>
          </a:xfrm>
        </p:spPr>
        <p:txBody>
          <a:bodyPr/>
          <a:lstStyle/>
          <a:p>
            <a:r>
              <a:rPr lang="ru-RU" b="1" dirty="0" smtClean="0"/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Электролобзики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предназначены для фигурного выпиливания плоских материалов толщиной до 65 мм.</a:t>
            </a:r>
            <a:endParaRPr lang="ru-RU" dirty="0" smtClean="0"/>
          </a:p>
          <a:p>
            <a:r>
              <a:rPr lang="ru-RU" dirty="0" smtClean="0"/>
              <a:t>MAKITA (Япония) </a:t>
            </a:r>
          </a:p>
          <a:p>
            <a:r>
              <a:rPr lang="en-US" dirty="0" smtClean="0"/>
              <a:t>BOSCH </a:t>
            </a:r>
            <a:r>
              <a:rPr lang="ru-RU" dirty="0" smtClean="0"/>
              <a:t>(Германия). </a:t>
            </a:r>
          </a:p>
          <a:p>
            <a:endParaRPr lang="ru-RU" dirty="0"/>
          </a:p>
        </p:txBody>
      </p:sp>
      <p:pic>
        <p:nvPicPr>
          <p:cNvPr id="4" name="Рисунок 3" descr="C:\Documents and Settings\admin\Рабочий стол\Рузикулова\столярные работы\'Электроинструмент\электролобзик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573016"/>
            <a:ext cx="1852780" cy="1699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Электролобзик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      Конструкция лобзика зависит от размеров выпиливаемых деталей и от</a:t>
            </a:r>
            <a:r>
              <a:rPr lang="en-US" dirty="0" smtClean="0"/>
              <a:t> </a:t>
            </a:r>
            <a:r>
              <a:rPr lang="ru-RU" dirty="0" smtClean="0"/>
              <a:t>того, какой материал надо пилить. Для работы по твердому дереву, пластмассам и металлу применяют металлические лобзики с небольшим выносом.</a:t>
            </a:r>
          </a:p>
          <a:p>
            <a:r>
              <a:rPr lang="en-US" dirty="0" smtClean="0"/>
              <a:t>     </a:t>
            </a:r>
            <a:r>
              <a:rPr lang="ru-RU" dirty="0" smtClean="0"/>
              <a:t>Для работы по фанере пользуются деревянным или металлическим лобзиком с</a:t>
            </a:r>
            <a:r>
              <a:rPr lang="en-US" dirty="0" smtClean="0"/>
              <a:t> </a:t>
            </a:r>
            <a:r>
              <a:rPr lang="ru-RU" dirty="0" smtClean="0"/>
              <a:t>большим выносом.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363272" cy="5709248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Большинство моделей позволяют подобрать </a:t>
            </a:r>
            <a:r>
              <a:rPr lang="ru-RU" b="1" dirty="0" smtClean="0">
                <a:solidFill>
                  <a:srgbClr val="FF0000"/>
                </a:solidFill>
              </a:rPr>
              <a:t>оптимальный режим работы при помощи регулировки частоты от 400 до 3500 </a:t>
            </a:r>
            <a:r>
              <a:rPr lang="ru-RU" b="1" dirty="0" smtClean="0"/>
              <a:t>в минуту. </a:t>
            </a:r>
            <a:endParaRPr lang="en-US" b="1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Выбор скорости пиления зависит от материала </a:t>
            </a:r>
            <a:r>
              <a:rPr lang="ru-RU" b="1" dirty="0" smtClean="0"/>
              <a:t>- например, обрабатывая пластик, лучше включать лобзик на небольшую скорость - меньше будут оплавляться края пропила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При </a:t>
            </a:r>
            <a:r>
              <a:rPr lang="ru-RU" b="1" dirty="0" smtClean="0">
                <a:solidFill>
                  <a:srgbClr val="FF0000"/>
                </a:solidFill>
              </a:rPr>
              <a:t>фигурном выпиливании по дереву </a:t>
            </a:r>
            <a:r>
              <a:rPr lang="ru-RU" b="1" dirty="0" smtClean="0"/>
              <a:t>для более твердых материалов рекомендуется включать </a:t>
            </a:r>
            <a:r>
              <a:rPr lang="ru-RU" b="1" dirty="0" err="1" smtClean="0">
                <a:solidFill>
                  <a:srgbClr val="FF0000"/>
                </a:solidFill>
              </a:rPr>
              <a:t>электролобзик</a:t>
            </a:r>
            <a:r>
              <a:rPr lang="ru-RU" b="1" dirty="0" smtClean="0">
                <a:solidFill>
                  <a:srgbClr val="FF0000"/>
                </a:solidFill>
              </a:rPr>
              <a:t> на большую скорость</a:t>
            </a:r>
            <a:r>
              <a:rPr lang="ru-RU" b="1" dirty="0" smtClean="0"/>
              <a:t>, хотя необходимо также принимать во внимание такие параметры, как желаемая точность и чистота распила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075240" cy="5853264"/>
          </a:xfrm>
        </p:spPr>
        <p:txBody>
          <a:bodyPr/>
          <a:lstStyle/>
          <a:p>
            <a:r>
              <a:rPr lang="ru-RU" sz="2800" b="1" dirty="0" smtClean="0"/>
              <a:t>Для механических лобзиков применяются пилки </a:t>
            </a:r>
            <a:r>
              <a:rPr lang="ru-RU" sz="2800" b="1" dirty="0" smtClean="0">
                <a:solidFill>
                  <a:srgbClr val="FF0000"/>
                </a:solidFill>
              </a:rPr>
              <a:t>длиной до 200 мм с высотой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зуба от 0,8 до 2 мм в зависимости от толщины разрезаемого материала.</a:t>
            </a:r>
          </a:p>
          <a:p>
            <a:r>
              <a:rPr lang="ru-RU" sz="2800" b="1" dirty="0" smtClean="0"/>
              <a:t>Благодаря правильному движению пилки и большому числу ходов в минуту на</a:t>
            </a:r>
            <a:r>
              <a:rPr lang="en-US" sz="2800" b="1" dirty="0" smtClean="0"/>
              <a:t> </a:t>
            </a:r>
            <a:r>
              <a:rPr lang="ru-RU" sz="2800" b="1" dirty="0" smtClean="0"/>
              <a:t>механических лобзиках можно пропиливать сразу несколько однотипных деталей</a:t>
            </a:r>
            <a:r>
              <a:rPr lang="en-US" sz="2800" b="1" dirty="0" smtClean="0"/>
              <a:t> </a:t>
            </a:r>
            <a:r>
              <a:rPr lang="ru-RU" sz="2800" b="1" dirty="0" smtClean="0"/>
              <a:t>в пакете толщиной до 30-40 мм.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Documents and Settings\user46\Рабочий стол\пиление древесины\00000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r="40546" b="58133"/>
          <a:stretch>
            <a:fillRect/>
          </a:stretch>
        </p:blipFill>
        <p:spPr bwMode="auto">
          <a:xfrm>
            <a:off x="1033462" y="1627187"/>
            <a:ext cx="7238154" cy="38900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91264" cy="6048672"/>
          </a:xfrm>
        </p:spPr>
        <p:txBody>
          <a:bodyPr>
            <a:normAutofit fontScale="92500"/>
          </a:bodyPr>
          <a:lstStyle/>
          <a:p>
            <a:r>
              <a:rPr lang="ru-RU" sz="2900" b="1" u="sng" dirty="0" smtClean="0">
                <a:solidFill>
                  <a:srgbClr val="FF0000"/>
                </a:solidFill>
              </a:rPr>
              <a:t>По конструкции </a:t>
            </a:r>
            <a:r>
              <a:rPr lang="ru-RU" sz="2900" dirty="0" smtClean="0">
                <a:solidFill>
                  <a:srgbClr val="FF0000"/>
                </a:solidFill>
              </a:rPr>
              <a:t>различают </a:t>
            </a:r>
            <a:r>
              <a:rPr lang="ru-RU" sz="2900" b="1" dirty="0" smtClean="0">
                <a:solidFill>
                  <a:srgbClr val="FF0000"/>
                </a:solidFill>
              </a:rPr>
              <a:t>пружинные и рамочные </a:t>
            </a:r>
            <a:r>
              <a:rPr lang="ru-RU" sz="2900" dirty="0" smtClean="0">
                <a:solidFill>
                  <a:srgbClr val="FF0000"/>
                </a:solidFill>
              </a:rPr>
              <a:t>механические лобзики</a:t>
            </a:r>
            <a:r>
              <a:rPr lang="ru-RU" sz="2900" dirty="0" smtClean="0"/>
              <a:t>.</a:t>
            </a:r>
          </a:p>
          <a:p>
            <a:r>
              <a:rPr lang="ru-RU" sz="2900" dirty="0" smtClean="0"/>
              <a:t>     </a:t>
            </a:r>
            <a:r>
              <a:rPr lang="ru-RU" sz="2900" dirty="0" smtClean="0">
                <a:solidFill>
                  <a:srgbClr val="FF0000"/>
                </a:solidFill>
              </a:rPr>
              <a:t> </a:t>
            </a:r>
            <a:r>
              <a:rPr lang="ru-RU" sz="2900" b="1" u="sng" dirty="0" smtClean="0">
                <a:solidFill>
                  <a:srgbClr val="FF0000"/>
                </a:solidFill>
              </a:rPr>
              <a:t>Пружинный</a:t>
            </a:r>
            <a:r>
              <a:rPr lang="ru-RU" sz="2900" u="sng" dirty="0" smtClean="0">
                <a:solidFill>
                  <a:srgbClr val="FF0000"/>
                </a:solidFill>
              </a:rPr>
              <a:t> </a:t>
            </a:r>
            <a:r>
              <a:rPr lang="ru-RU" sz="2900" dirty="0" smtClean="0"/>
              <a:t>лобзик состоит из станины и кривошипно-шатунного механизма с</a:t>
            </a:r>
            <a:r>
              <a:rPr lang="en-US" sz="2900" dirty="0" smtClean="0"/>
              <a:t> </a:t>
            </a:r>
            <a:r>
              <a:rPr lang="ru-RU" sz="2900" dirty="0" smtClean="0"/>
              <a:t>возвратной пружиной. Простая конструкция такого станка позволяет изготовить</a:t>
            </a:r>
            <a:r>
              <a:rPr lang="en-US" sz="2900" dirty="0" smtClean="0"/>
              <a:t> </a:t>
            </a:r>
            <a:r>
              <a:rPr lang="ru-RU" sz="2900" dirty="0" smtClean="0"/>
              <a:t>его самостоятельно в условиях слесарной мастерской.</a:t>
            </a:r>
          </a:p>
          <a:p>
            <a:r>
              <a:rPr lang="ru-RU" sz="2900" dirty="0" smtClean="0"/>
              <a:t>     </a:t>
            </a:r>
            <a:r>
              <a:rPr lang="ru-RU" sz="2900" dirty="0" smtClean="0">
                <a:solidFill>
                  <a:srgbClr val="FF0000"/>
                </a:solidFill>
              </a:rPr>
              <a:t> </a:t>
            </a:r>
            <a:r>
              <a:rPr lang="ru-RU" sz="2900" b="1" u="sng" dirty="0" smtClean="0">
                <a:solidFill>
                  <a:srgbClr val="FF0000"/>
                </a:solidFill>
              </a:rPr>
              <a:t>Рамочный</a:t>
            </a:r>
            <a:r>
              <a:rPr lang="ru-RU" sz="2900" dirty="0" smtClean="0">
                <a:solidFill>
                  <a:srgbClr val="FF0000"/>
                </a:solidFill>
              </a:rPr>
              <a:t> </a:t>
            </a:r>
            <a:r>
              <a:rPr lang="ru-RU" sz="2900" dirty="0" smtClean="0"/>
              <a:t>лобзик состоит из подвижной рамки, на которой натянута пилка,</a:t>
            </a:r>
            <a:r>
              <a:rPr lang="en-US" sz="2900" dirty="0" smtClean="0"/>
              <a:t> </a:t>
            </a:r>
            <a:r>
              <a:rPr lang="ru-RU" sz="2900" dirty="0" smtClean="0"/>
              <a:t>станины стола и кривошипно-шатунного механизма, приводящего в движение</a:t>
            </a:r>
            <a:r>
              <a:rPr lang="en-US" sz="2900" dirty="0" smtClean="0"/>
              <a:t> </a:t>
            </a:r>
            <a:r>
              <a:rPr lang="ru-RU" sz="2900" dirty="0" smtClean="0"/>
              <a:t>рамку. Рамочный лобзик обеспечивает несколько более благоприятные условия</a:t>
            </a:r>
            <a:r>
              <a:rPr lang="en-US" sz="2900" dirty="0" smtClean="0"/>
              <a:t> </a:t>
            </a:r>
            <a:r>
              <a:rPr lang="ru-RU" sz="2900" dirty="0" smtClean="0"/>
              <a:t>для работы пилки, чем пружинный лобзик.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Documents and Settings\admin\Рабочий стол\Пиление  (2)\gattuccio-01-b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136904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Полотна лобзиков известны в продаже под общим названием "пилки для</a:t>
            </a:r>
            <a:r>
              <a:rPr lang="en-US" dirty="0" smtClean="0"/>
              <a:t>  </a:t>
            </a:r>
            <a:r>
              <a:rPr lang="ru-RU" dirty="0" smtClean="0"/>
              <a:t>металла" и "пилки для дерева". Работа лобзиком требует большой</a:t>
            </a:r>
            <a:r>
              <a:rPr lang="en-US" dirty="0" smtClean="0"/>
              <a:t> </a:t>
            </a:r>
            <a:r>
              <a:rPr lang="ru-RU" dirty="0" smtClean="0"/>
              <a:t>аккуратности, так как даже при небольшом перекосе лобзика пилка легко</a:t>
            </a:r>
            <a:r>
              <a:rPr lang="en-US" dirty="0" smtClean="0"/>
              <a:t> </a:t>
            </a:r>
            <a:r>
              <a:rPr lang="ru-RU" dirty="0" smtClean="0"/>
              <a:t>рвется.</a:t>
            </a:r>
          </a:p>
          <a:p>
            <a:r>
              <a:rPr lang="ru-RU" dirty="0" smtClean="0"/>
              <a:t>       Как правило, лобзиком работают на подставке, которую привинчивают к</a:t>
            </a:r>
            <a:r>
              <a:rPr lang="en-US" dirty="0" smtClean="0"/>
              <a:t>  </a:t>
            </a:r>
            <a:r>
              <a:rPr lang="ru-RU" dirty="0" smtClean="0"/>
              <a:t>доске или к столу. Особенно мелкие работы по пластмассе и металлу делают,</a:t>
            </a:r>
            <a:r>
              <a:rPr lang="en-US" dirty="0" smtClean="0"/>
              <a:t> </a:t>
            </a:r>
            <a:r>
              <a:rPr lang="ru-RU" dirty="0" smtClean="0"/>
              <a:t>зажимая деталь в настольных тисках.</a:t>
            </a:r>
          </a:p>
          <a:p>
            <a:r>
              <a:rPr lang="ru-RU" dirty="0" smtClean="0"/>
              <a:t>      При работе в тисках пилку зажимают в направлении "зубом от ручки", при</a:t>
            </a:r>
            <a:r>
              <a:rPr lang="en-US" dirty="0" smtClean="0"/>
              <a:t> </a:t>
            </a:r>
            <a:r>
              <a:rPr lang="ru-RU" dirty="0" smtClean="0"/>
              <a:t>работе на подставке - "зубом к ручке".</a:t>
            </a:r>
          </a:p>
          <a:p>
            <a:r>
              <a:rPr lang="ru-RU" dirty="0" smtClean="0"/>
              <a:t>      Хорошие пилки для лобзика должны быть упругими, иметь четкие острые</a:t>
            </a:r>
            <a:r>
              <a:rPr lang="en-US" dirty="0" smtClean="0"/>
              <a:t> </a:t>
            </a:r>
            <a:r>
              <a:rPr lang="ru-RU" dirty="0" smtClean="0"/>
              <a:t>зубья. Пилка не должна иметь односторонних заусенцев, получающихся при</a:t>
            </a:r>
            <a:r>
              <a:rPr lang="en-US" dirty="0" smtClean="0"/>
              <a:t> </a:t>
            </a:r>
            <a:r>
              <a:rPr lang="ru-RU" dirty="0" smtClean="0"/>
              <a:t>изготовлении пилки, так как они вызывают неизбежное отклонение пропила в</a:t>
            </a:r>
            <a:r>
              <a:rPr lang="en-US" dirty="0" smtClean="0"/>
              <a:t> </a:t>
            </a:r>
            <a:r>
              <a:rPr lang="ru-RU" dirty="0" smtClean="0"/>
              <a:t>сторону. Во избежание заедания, приводящего к обрыву, пилки шире 1 мм</a:t>
            </a:r>
            <a:r>
              <a:rPr lang="en-US" dirty="0" smtClean="0"/>
              <a:t> </a:t>
            </a:r>
            <a:r>
              <a:rPr lang="ru-RU" dirty="0" smtClean="0"/>
              <a:t>должны иметь разводку.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003232" cy="5781256"/>
          </a:xfrm>
        </p:spPr>
        <p:txBody>
          <a:bodyPr>
            <a:normAutofit/>
          </a:bodyPr>
          <a:lstStyle/>
          <a:p>
            <a:r>
              <a:rPr lang="ru-RU" dirty="0" smtClean="0"/>
              <a:t>Наряду с плоскими иногда применяются круглые пилки, позволяющие делать</a:t>
            </a:r>
            <a:r>
              <a:rPr lang="en-US" dirty="0" smtClean="0"/>
              <a:t> </a:t>
            </a:r>
            <a:r>
              <a:rPr lang="ru-RU" dirty="0" smtClean="0"/>
              <a:t>пропилы в любом направлении, не поворачивая лобзика, простым нажатием на</a:t>
            </a:r>
            <a:r>
              <a:rPr lang="en-US" dirty="0" smtClean="0"/>
              <a:t>  </a:t>
            </a:r>
            <a:r>
              <a:rPr lang="ru-RU" dirty="0" smtClean="0"/>
              <a:t>его ручку в желаемом направлении.</a:t>
            </a:r>
          </a:p>
          <a:p>
            <a:r>
              <a:rPr lang="ru-RU" dirty="0" smtClean="0"/>
              <a:t>      При отсутствии пилок их можно сделать самому из расплющенной проволоки</a:t>
            </a:r>
            <a:r>
              <a:rPr lang="en-US" dirty="0" smtClean="0"/>
              <a:t> </a:t>
            </a:r>
            <a:r>
              <a:rPr lang="ru-RU" dirty="0" smtClean="0"/>
              <a:t>или часовой пружины шириной 1-2 мм.</a:t>
            </a:r>
          </a:p>
          <a:p>
            <a:r>
              <a:rPr lang="ru-RU" dirty="0" smtClean="0"/>
              <a:t>      Для этого заготовку нужно расправить и зажать в тиски, мелким надфилем</a:t>
            </a:r>
            <a:r>
              <a:rPr lang="en-US" dirty="0" smtClean="0"/>
              <a:t> </a:t>
            </a:r>
            <a:r>
              <a:rPr lang="ru-RU" dirty="0" smtClean="0"/>
              <a:t>пропилить зубья через один, затем повернуть заготовку и с другой стороны</a:t>
            </a:r>
            <a:r>
              <a:rPr lang="en-US" dirty="0" smtClean="0"/>
              <a:t>  </a:t>
            </a:r>
            <a:r>
              <a:rPr lang="ru-RU" dirty="0" smtClean="0"/>
              <a:t>пропилить пропущенные в обратном направлении. Применяя этот способ,</a:t>
            </a:r>
            <a:r>
              <a:rPr lang="en-US" dirty="0" smtClean="0"/>
              <a:t> </a:t>
            </a:r>
            <a:r>
              <a:rPr lang="ru-RU" dirty="0" smtClean="0"/>
              <a:t>избегают образования односторонних заусенец по обеим сторонам, и полотно</a:t>
            </a:r>
            <a:r>
              <a:rPr lang="en-US" dirty="0" smtClean="0"/>
              <a:t> </a:t>
            </a:r>
            <a:r>
              <a:rPr lang="ru-RU" dirty="0" smtClean="0"/>
              <a:t>получает своеобразную разводку.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Лобзик электрический настольный Калибр ЛЭН-90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:\Documents and Settings\admin\Рабочий стол\пиление\ЛЭН-85.200x200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124744"/>
            <a:ext cx="3633192" cy="23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286850"/>
            <a:ext cx="4355976" cy="404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 Технические характеристика: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Georgia" pitchFamily="18" charset="0"/>
                <a:cs typeface="Times New Roman" pitchFamily="18" charset="0"/>
              </a:rPr>
              <a:t>Толщина заготовки до 40 мм.</a:t>
            </a:r>
            <a:endParaRPr lang="ru-RU" b="1" dirty="0" smtClean="0">
              <a:latin typeface="+mj-lt"/>
            </a:endParaRPr>
          </a:p>
          <a:p>
            <a:r>
              <a:rPr lang="ru-RU" b="1" dirty="0" smtClean="0">
                <a:latin typeface="+mj-lt"/>
              </a:rPr>
              <a:t> Мощность	85 Вт</a:t>
            </a:r>
          </a:p>
          <a:p>
            <a:r>
              <a:rPr lang="ru-RU" b="1" dirty="0" smtClean="0">
                <a:latin typeface="+mj-lt"/>
              </a:rPr>
              <a:t>Напряжение питания	220 В</a:t>
            </a:r>
          </a:p>
          <a:p>
            <a:r>
              <a:rPr lang="ru-RU" b="1" dirty="0" smtClean="0">
                <a:latin typeface="+mj-lt"/>
              </a:rPr>
              <a:t>Число ходов на холостом ходу	              1450 </a:t>
            </a:r>
            <a:r>
              <a:rPr lang="ru-RU" b="1" dirty="0" err="1" smtClean="0">
                <a:latin typeface="+mj-lt"/>
              </a:rPr>
              <a:t>движ</a:t>
            </a:r>
            <a:r>
              <a:rPr lang="ru-RU" b="1" dirty="0" smtClean="0">
                <a:latin typeface="+mj-lt"/>
              </a:rPr>
              <a:t>/мин</a:t>
            </a:r>
          </a:p>
          <a:p>
            <a:r>
              <a:rPr lang="en-US" b="1" dirty="0" smtClean="0">
                <a:latin typeface="+mj-lt"/>
              </a:rPr>
              <a:t>Max</a:t>
            </a:r>
            <a:r>
              <a:rPr lang="ru-RU" b="1" dirty="0" smtClean="0">
                <a:latin typeface="+mj-lt"/>
              </a:rPr>
              <a:t> толщина заготовки 40 мм</a:t>
            </a:r>
          </a:p>
          <a:p>
            <a:r>
              <a:rPr lang="ru-RU" b="1" dirty="0" smtClean="0">
                <a:latin typeface="+mj-lt"/>
              </a:rPr>
              <a:t>Длина пилки	133 мм</a:t>
            </a:r>
          </a:p>
          <a:p>
            <a:r>
              <a:rPr lang="ru-RU" b="1" dirty="0" smtClean="0">
                <a:latin typeface="+mj-lt"/>
              </a:rPr>
              <a:t>Толщина пилки	0.25 мм</a:t>
            </a:r>
          </a:p>
          <a:p>
            <a:r>
              <a:rPr lang="ru-RU" b="1" dirty="0" smtClean="0">
                <a:latin typeface="+mj-lt"/>
              </a:rPr>
              <a:t>Ширина пилки	2.6 мм</a:t>
            </a:r>
          </a:p>
          <a:p>
            <a:r>
              <a:rPr lang="ru-RU" b="1" dirty="0" smtClean="0">
                <a:latin typeface="+mj-lt"/>
              </a:rPr>
              <a:t>Угол наклона стола	45/90 мм</a:t>
            </a:r>
          </a:p>
          <a:p>
            <a:r>
              <a:rPr lang="ru-RU" b="1" dirty="0" smtClean="0">
                <a:latin typeface="+mj-lt"/>
              </a:rPr>
              <a:t>Габариты	615х290х325 мм</a:t>
            </a:r>
          </a:p>
          <a:p>
            <a:r>
              <a:rPr lang="ru-RU" b="1" dirty="0" smtClean="0">
                <a:latin typeface="+mj-lt"/>
              </a:rPr>
              <a:t>Вес	12.3 кг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Georgia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Корвет-88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834880" cy="48737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Габаритные размеры, мм	580х350х340</a:t>
            </a:r>
          </a:p>
          <a:p>
            <a:r>
              <a:rPr lang="ru-RU" dirty="0" smtClean="0"/>
              <a:t>Длина пильного полотна, мм	133</a:t>
            </a:r>
          </a:p>
          <a:p>
            <a:r>
              <a:rPr lang="ru-RU" dirty="0" smtClean="0"/>
              <a:t>Макс. толщина обрабатываемой заготовки, мм	50</a:t>
            </a:r>
          </a:p>
          <a:p>
            <a:r>
              <a:rPr lang="ru-RU" dirty="0" smtClean="0"/>
              <a:t>Масса, кг	22</a:t>
            </a:r>
          </a:p>
          <a:p>
            <a:r>
              <a:rPr lang="ru-RU" dirty="0" smtClean="0"/>
              <a:t>Мощность, Вт	150</a:t>
            </a:r>
          </a:p>
          <a:p>
            <a:r>
              <a:rPr lang="ru-RU" dirty="0" smtClean="0"/>
              <a:t>Напряжение, В	220</a:t>
            </a:r>
          </a:p>
          <a:p>
            <a:r>
              <a:rPr lang="ru-RU" dirty="0" smtClean="0"/>
              <a:t>Размер рабочего стола, мм	365х200</a:t>
            </a:r>
          </a:p>
          <a:p>
            <a:r>
              <a:rPr lang="ru-RU" dirty="0" smtClean="0"/>
              <a:t>Тип двигателя	асинхронный</a:t>
            </a:r>
          </a:p>
          <a:p>
            <a:r>
              <a:rPr lang="ru-RU" dirty="0" smtClean="0"/>
              <a:t>Тип передачи	ремённая</a:t>
            </a:r>
          </a:p>
          <a:p>
            <a:r>
              <a:rPr lang="ru-RU" dirty="0" smtClean="0"/>
              <a:t>Угол наклона стола, град.	0-45</a:t>
            </a:r>
          </a:p>
          <a:p>
            <a:r>
              <a:rPr lang="ru-RU" dirty="0" smtClean="0"/>
              <a:t>Число ходов, ход/мин	1400</a:t>
            </a:r>
          </a:p>
          <a:p>
            <a:r>
              <a:rPr lang="ru-RU" dirty="0" smtClean="0"/>
              <a:t>Ширина пильного полотна, мм	2,6</a:t>
            </a:r>
          </a:p>
          <a:p>
            <a:endParaRPr lang="ru-RU" dirty="0"/>
          </a:p>
        </p:txBody>
      </p:sp>
      <p:pic>
        <p:nvPicPr>
          <p:cNvPr id="4" name="Рисунок 3" descr="C:\Documents and Settings\admin\Рабочий стол\пиление\550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124744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Пилка </a:t>
            </a:r>
            <a:r>
              <a:rPr lang="ru-RU" dirty="0" err="1" smtClean="0"/>
              <a:t>Энкор</a:t>
            </a:r>
            <a:r>
              <a:rPr lang="ru-RU" dirty="0" smtClean="0"/>
              <a:t> 19195 применяется с электрическими лобзиками Корвет 87 и 88. Пилка выполнена из быстрорежущей стали (</a:t>
            </a:r>
            <a:r>
              <a:rPr lang="en-US" dirty="0" smtClean="0"/>
              <a:t>HSS</a:t>
            </a:r>
            <a:r>
              <a:rPr lang="ru-RU" dirty="0" smtClean="0"/>
              <a:t>) и предназначена для обработки деревянных заготовок.</a:t>
            </a:r>
          </a:p>
          <a:p>
            <a:r>
              <a:rPr lang="ru-RU" dirty="0" smtClean="0"/>
              <a:t>Параметры:</a:t>
            </a:r>
          </a:p>
          <a:p>
            <a:r>
              <a:rPr lang="ru-RU" dirty="0" smtClean="0"/>
              <a:t>Длина полотна 133 мм;</a:t>
            </a:r>
          </a:p>
          <a:p>
            <a:r>
              <a:rPr lang="ru-RU" dirty="0" smtClean="0"/>
              <a:t>Плотность 24 зуба на дюйм;</a:t>
            </a:r>
          </a:p>
          <a:p>
            <a:r>
              <a:rPr lang="en-US" dirty="0" smtClean="0"/>
              <a:t>В </a:t>
            </a:r>
            <a:r>
              <a:rPr lang="en-US" dirty="0" err="1" smtClean="0"/>
              <a:t>комплекте</a:t>
            </a:r>
            <a:r>
              <a:rPr lang="en-US" dirty="0" smtClean="0"/>
              <a:t> 5 </a:t>
            </a:r>
            <a:r>
              <a:rPr lang="en-US" dirty="0" err="1" smtClean="0"/>
              <a:t>шт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:\Documents and Settings\admin\Рабочий стол\пиление\823907.jpg"/>
          <p:cNvPicPr/>
          <p:nvPr/>
        </p:nvPicPr>
        <p:blipFill>
          <a:blip r:embed="rId2" cstate="print"/>
          <a:srcRect t="27500" b="24286"/>
          <a:stretch>
            <a:fillRect/>
          </a:stretch>
        </p:blipFill>
        <p:spPr bwMode="auto">
          <a:xfrm>
            <a:off x="3563888" y="260648"/>
            <a:ext cx="46672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mtClean="0"/>
              <a:t>См.видео 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9412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По направлению разрезания волокон различают</a:t>
            </a:r>
            <a:r>
              <a:rPr lang="ru-RU" sz="2000" b="1" dirty="0" smtClean="0"/>
              <a:t>: 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19256" cy="4773144"/>
          </a:xfrm>
        </p:spPr>
        <p:txBody>
          <a:bodyPr/>
          <a:lstStyle/>
          <a:p>
            <a:r>
              <a:rPr lang="ru-RU" dirty="0" smtClean="0"/>
              <a:t>Продольное пиление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Поперечное пиление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смешанное пиление.</a:t>
            </a:r>
          </a:p>
          <a:p>
            <a:endParaRPr lang="ru-RU" dirty="0"/>
          </a:p>
        </p:txBody>
      </p:sp>
      <p:pic>
        <p:nvPicPr>
          <p:cNvPr id="3075" name="Picture 3" descr="C:\Documents and Settings\user46\Рабочий стол\пиление древесины\i_003.png"/>
          <p:cNvPicPr>
            <a:picLocks noChangeAspect="1" noChangeArrowheads="1"/>
          </p:cNvPicPr>
          <p:nvPr/>
        </p:nvPicPr>
        <p:blipFill>
          <a:blip r:embed="rId2" cstate="print"/>
          <a:srcRect l="52847"/>
          <a:stretch>
            <a:fillRect/>
          </a:stretch>
        </p:blipFill>
        <p:spPr bwMode="auto">
          <a:xfrm>
            <a:off x="4572000" y="1484784"/>
            <a:ext cx="4103790" cy="4212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user46\Рабочий стол\пиление древесины\0003-002-Pilenie-drevesiny-vdol-volokon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2736"/>
            <a:ext cx="7673280" cy="6487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r>
              <a:rPr lang="ru-RU" b="1" dirty="0" smtClean="0"/>
              <a:t>Для продольного пиления применяют пилы с косоугольным (наклонным) зубом, </a:t>
            </a:r>
            <a:endParaRPr lang="en-US" b="1" dirty="0" smtClean="0"/>
          </a:p>
          <a:p>
            <a:r>
              <a:rPr lang="ru-RU" b="1" dirty="0" smtClean="0"/>
              <a:t>для поперечного пиления — с зубом в виде равнобедренного треугольника, </a:t>
            </a:r>
            <a:endParaRPr lang="en-US" b="1" dirty="0" smtClean="0"/>
          </a:p>
          <a:p>
            <a:r>
              <a:rPr lang="ru-RU" b="1" dirty="0" smtClean="0"/>
              <a:t>для смешанного пиления (по кривым очертаниям) — с зубом в форме прямоугольного треугольника.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Виды пил ручные</a:t>
            </a:r>
            <a:endParaRPr lang="ru-RU" b="1" dirty="0"/>
          </a:p>
        </p:txBody>
      </p:sp>
      <p:pic>
        <p:nvPicPr>
          <p:cNvPr id="4" name="Picture 2" descr="C:\Documents and Settings\user46\Рабочий стол\пиление древесины\00000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t="40373" r="37125" b="32734"/>
          <a:stretch>
            <a:fillRect/>
          </a:stretch>
        </p:blipFill>
        <p:spPr bwMode="auto">
          <a:xfrm>
            <a:off x="899592" y="1340768"/>
            <a:ext cx="7499996" cy="244827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3528" y="4005064"/>
            <a:ext cx="83529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Дружба 2 для поперечного пиления, распиливания круглого леса, брусьев, толстых досок.</a:t>
            </a:r>
          </a:p>
          <a:p>
            <a:r>
              <a:rPr lang="ru-RU" sz="2000" b="1" dirty="0" smtClean="0"/>
              <a:t>Толщина 1,1   1,4мм. </a:t>
            </a:r>
          </a:p>
          <a:p>
            <a:r>
              <a:rPr lang="ru-RU" sz="2000" b="1" dirty="0" smtClean="0"/>
              <a:t>Зубья имеют форму  равнобедренного треугольника, заточка косая.</a:t>
            </a:r>
          </a:p>
          <a:p>
            <a:r>
              <a:rPr lang="ru-RU" sz="2000" b="1" dirty="0" smtClean="0"/>
              <a:t>Угол заострения 40° </a:t>
            </a:r>
            <a:r>
              <a:rPr lang="ru-RU" sz="3200" b="1" baseline="-25000" dirty="0" smtClean="0"/>
              <a:t>+-2°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221088"/>
            <a:ext cx="813690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Ножовка широкая для поперечного раскроя досок, брусков.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 Заточка косая, угол заострения 40</a:t>
            </a:r>
            <a:r>
              <a:rPr lang="en-US" b="1" dirty="0" smtClean="0">
                <a:solidFill>
                  <a:schemeClr val="tx1"/>
                </a:solidFill>
              </a:rPr>
              <a:t>°</a:t>
            </a:r>
            <a:r>
              <a:rPr lang="ru-RU" b="1" dirty="0" smtClean="0">
                <a:solidFill>
                  <a:schemeClr val="tx1"/>
                </a:solidFill>
              </a:rPr>
              <a:t>. Развод зубьев по 0,4 – 0,6мм на сторону.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C:\Documents and Settings\user46\Рабочий стол\пиление древесины\00000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t="71748" r="40546"/>
          <a:stretch>
            <a:fillRect/>
          </a:stretch>
        </p:blipFill>
        <p:spPr bwMode="auto">
          <a:xfrm>
            <a:off x="899592" y="1124744"/>
            <a:ext cx="6534286" cy="23697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93305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Ножовка узкая </a:t>
            </a:r>
            <a:r>
              <a:rPr lang="ru-RU" dirty="0" smtClean="0">
                <a:solidFill>
                  <a:schemeClr val="tx1"/>
                </a:solidFill>
              </a:rPr>
              <a:t>применяется для криволинейного пиления и сквозных пропилов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 descr="C:\Documents and Settings\user46\Рабочий стол\пиление древесины\00000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58314" b="82038"/>
          <a:stretch>
            <a:fillRect/>
          </a:stretch>
        </p:blipFill>
        <p:spPr bwMode="auto">
          <a:xfrm>
            <a:off x="899592" y="908720"/>
            <a:ext cx="7225944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1226</TotalTime>
  <Words>1394</Words>
  <Application>Microsoft Office PowerPoint</Application>
  <PresentationFormat>Экран (4:3)</PresentationFormat>
  <Paragraphs>128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4" baseType="lpstr">
      <vt:lpstr>Arial</vt:lpstr>
      <vt:lpstr>Century Schoolbook</vt:lpstr>
      <vt:lpstr>Georgia</vt:lpstr>
      <vt:lpstr>Times New Roman</vt:lpstr>
      <vt:lpstr>Wingdings</vt:lpstr>
      <vt:lpstr>Wingdings 2</vt:lpstr>
      <vt:lpstr>Эркер</vt:lpstr>
      <vt:lpstr>Пиление древесины</vt:lpstr>
      <vt:lpstr>Презентация PowerPoint</vt:lpstr>
      <vt:lpstr>1 </vt:lpstr>
      <vt:lpstr>По направлению разрезания волокон различают: </vt:lpstr>
      <vt:lpstr>Презентация PowerPoint</vt:lpstr>
      <vt:lpstr>Презентация PowerPoint</vt:lpstr>
      <vt:lpstr>Виды пил ручные</vt:lpstr>
      <vt:lpstr>Ножовка широкая для поперечного раскроя досок, брусков.  Заточка косая, угол заострения 40°. Развод зубьев по 0,4 – 0,6мм на сторону.</vt:lpstr>
      <vt:lpstr>Ножовка узкая применяется для криволинейного пиления и сквозных пропилов</vt:lpstr>
      <vt:lpstr>Ножовка с обушком используется для неглубоких пропилов.  Верхняя часть полотна имеет утолщение.   Толщина 0,8мм.</vt:lpstr>
      <vt:lpstr>Наградка применяется для несквозного пропиливания пазов. Толщина 0,4-0,7мм</vt:lpstr>
      <vt:lpstr>Лучковая пила  для продольного и поперечного пропила. 5-полотно 8-ручки 9-стойки  10-тетива  11- средник 12-закрутка</vt:lpstr>
      <vt:lpstr>Подготовка пил к работе</vt:lpstr>
      <vt:lpstr>Фугование</vt:lpstr>
      <vt:lpstr>Разводка</vt:lpstr>
      <vt:lpstr>Заточка </vt:lpstr>
      <vt:lpstr>Презентация PowerPoint</vt:lpstr>
      <vt:lpstr> Работают ножовкой так</vt:lpstr>
      <vt:lpstr>Презентация PowerPoint</vt:lpstr>
      <vt:lpstr>Презентация PowerPoint</vt:lpstr>
      <vt:lpstr>Презентация PowerPoint</vt:lpstr>
      <vt:lpstr>Приемы</vt:lpstr>
      <vt:lpstr>Т.б </vt:lpstr>
      <vt:lpstr>Презентация PowerPoint</vt:lpstr>
      <vt:lpstr>электроинструмент подразделяют на два класса:  профессиональный и бытовой. </vt:lpstr>
      <vt:lpstr>Презентация PowerPoint</vt:lpstr>
      <vt:lpstr>Электролобзик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Лобзик электрический настольный Калибр ЛЭН-90 </vt:lpstr>
      <vt:lpstr>Корвет-88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Пиление древесины</dc:title>
  <cp:lastModifiedBy>user</cp:lastModifiedBy>
  <cp:revision>100</cp:revision>
  <dcterms:modified xsi:type="dcterms:W3CDTF">2020-03-12T03:20:58Z</dcterms:modified>
</cp:coreProperties>
</file>